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367" r:id="rId3"/>
    <p:sldId id="571" r:id="rId4"/>
    <p:sldId id="572" r:id="rId5"/>
    <p:sldId id="573" r:id="rId6"/>
    <p:sldId id="574" r:id="rId7"/>
    <p:sldId id="551" r:id="rId8"/>
    <p:sldId id="384" r:id="rId9"/>
  </p:sldIdLst>
  <p:sldSz cx="9144000" cy="6858000" type="screen4x3"/>
  <p:notesSz cx="6797675" cy="987425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F0000"/>
    <a:srgbClr val="0000FF"/>
    <a:srgbClr val="00CC00"/>
    <a:srgbClr val="FFFF00"/>
    <a:srgbClr val="EAEAEA"/>
    <a:srgbClr val="C0C0C0"/>
    <a:srgbClr val="0080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3" autoAdjust="0"/>
    <p:restoredTop sz="84554" autoAdjust="0"/>
  </p:normalViewPr>
  <p:slideViewPr>
    <p:cSldViewPr>
      <p:cViewPr>
        <p:scale>
          <a:sx n="66" d="100"/>
          <a:sy n="66" d="100"/>
        </p:scale>
        <p:origin x="1680" y="7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7712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66" d="100"/>
        <a:sy n="66" d="100"/>
      </p:scale>
      <p:origin x="0" y="-288"/>
    </p:cViewPr>
  </p:sorterViewPr>
  <p:notesViewPr>
    <p:cSldViewPr>
      <p:cViewPr varScale="1">
        <p:scale>
          <a:sx n="61" d="100"/>
          <a:sy n="61" d="100"/>
        </p:scale>
        <p:origin x="3254" y="72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73E1C31-C464-4E0C-B169-5B975F91BA07}" type="datetimeFigureOut">
              <a:rPr lang="zh-TW" altLang="en-US"/>
              <a:pPr>
                <a:defRPr/>
              </a:pPr>
              <a:t>2018/11/13</a:t>
            </a:fld>
            <a:endParaRPr lang="en-US" alt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FEE8EE51-E3C7-4114-AAF7-F766363F291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46BB61A-00BC-47CD-A11D-3CDC676B4854}" type="datetimeFigureOut">
              <a:rPr lang="zh-TW" altLang="en-US"/>
              <a:pPr>
                <a:defRPr/>
              </a:pPr>
              <a:t>2018/11/13</a:t>
            </a:fld>
            <a:endParaRPr lang="en-US" alt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41363"/>
            <a:ext cx="493712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 bwMode="auto">
          <a:xfrm>
            <a:off x="679450" y="4689475"/>
            <a:ext cx="5438775" cy="444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915E931B-590C-4ECC-A8D3-ABE8AF66723D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31863" y="741363"/>
            <a:ext cx="4935537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0" name="Rectangle 3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zh-TW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備忘稿版面配置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6128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2574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5" name="矩形 11"/>
          <p:cNvSpPr/>
          <p:nvPr/>
        </p:nvSpPr>
        <p:spPr bwMode="auto">
          <a:xfrm>
            <a:off x="276225" y="0"/>
            <a:ext cx="104775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6" name="矩形 13"/>
          <p:cNvSpPr/>
          <p:nvPr/>
        </p:nvSpPr>
        <p:spPr bwMode="auto">
          <a:xfrm>
            <a:off x="990600" y="0"/>
            <a:ext cx="182563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7" name="矩形 18"/>
          <p:cNvSpPr/>
          <p:nvPr/>
        </p:nvSpPr>
        <p:spPr bwMode="auto">
          <a:xfrm>
            <a:off x="1141413" y="0"/>
            <a:ext cx="230187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" name="直線接點 10"/>
          <p:cNvSpPr>
            <a:spLocks noChangeShapeType="1"/>
          </p:cNvSpPr>
          <p:nvPr/>
        </p:nvSpPr>
        <p:spPr bwMode="auto">
          <a:xfrm>
            <a:off x="106363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1" name="直線接點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2" name="直線接點 19"/>
          <p:cNvSpPr>
            <a:spLocks noChangeShapeType="1"/>
          </p:cNvSpPr>
          <p:nvPr/>
        </p:nvSpPr>
        <p:spPr bwMode="auto">
          <a:xfrm>
            <a:off x="854075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3" name="直線接點 15"/>
          <p:cNvSpPr>
            <a:spLocks noChangeShapeType="1"/>
          </p:cNvSpPr>
          <p:nvPr/>
        </p:nvSpPr>
        <p:spPr bwMode="auto">
          <a:xfrm>
            <a:off x="172720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4" name="直線接點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5" name="直線接點 21"/>
          <p:cNvSpPr>
            <a:spLocks noChangeShapeType="1"/>
          </p:cNvSpPr>
          <p:nvPr/>
        </p:nvSpPr>
        <p:spPr bwMode="auto">
          <a:xfrm>
            <a:off x="911383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6" name="矩形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7" name="橢圓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8" name="橢圓 22"/>
          <p:cNvSpPr/>
          <p:nvPr/>
        </p:nvSpPr>
        <p:spPr bwMode="auto">
          <a:xfrm>
            <a:off x="1309688" y="4867275"/>
            <a:ext cx="641350" cy="64135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9" name="橢圓 23"/>
          <p:cNvSpPr/>
          <p:nvPr/>
        </p:nvSpPr>
        <p:spPr bwMode="auto">
          <a:xfrm>
            <a:off x="1090613" y="5500688"/>
            <a:ext cx="138112" cy="136525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0" name="橢圓 25"/>
          <p:cNvSpPr/>
          <p:nvPr/>
        </p:nvSpPr>
        <p:spPr bwMode="auto">
          <a:xfrm>
            <a:off x="1663700" y="5788025"/>
            <a:ext cx="274638" cy="274638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1" name="橢圓 24"/>
          <p:cNvSpPr/>
          <p:nvPr/>
        </p:nvSpPr>
        <p:spPr>
          <a:xfrm>
            <a:off x="1905000" y="4495800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pic>
        <p:nvPicPr>
          <p:cNvPr id="22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91413" y="2778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sz="3500" b="0" i="0"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23" name="日期版面配置區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463" y="1174750"/>
            <a:ext cx="2286000" cy="3810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fld id="{5C41FDD1-A859-4C04-8695-B6AB8F015C5E}" type="datetimeFigureOut">
              <a:rPr lang="zh-TW" altLang="en-US" smtClean="0"/>
              <a:pPr>
                <a:defRPr/>
              </a:pPr>
              <a:t>2018/11/13</a:t>
            </a:fld>
            <a:endParaRPr lang="zh-TW" altLang="en-US"/>
          </a:p>
        </p:txBody>
      </p:sp>
      <p:sp>
        <p:nvSpPr>
          <p:cNvPr id="24" name="頁尾版面配置區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076" y="4181475"/>
            <a:ext cx="3657600" cy="38417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5" name="投影片編號版面配置區 28"/>
          <p:cNvSpPr>
            <a:spLocks noGrp="1"/>
          </p:cNvSpPr>
          <p:nvPr>
            <p:ph type="sldNum" sz="quarter" idx="12"/>
          </p:nvPr>
        </p:nvSpPr>
        <p:spPr bwMode="auto">
          <a:xfrm>
            <a:off x="1325563" y="4929188"/>
            <a:ext cx="609600" cy="5175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0" sz="18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1DE850CD-D9E7-475E-9293-0D1615A65C8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4198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003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80288" y="1889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689264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468313" y="981075"/>
            <a:ext cx="3990975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11688" y="981075"/>
            <a:ext cx="3992562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53151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>
              <a:latin typeface="+mn-lt"/>
              <a:ea typeface="+mn-ea"/>
            </a:endParaRPr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1028" name="文字版面配置區 12"/>
          <p:cNvSpPr>
            <a:spLocks noGrp="1"/>
          </p:cNvSpPr>
          <p:nvPr>
            <p:ph type="body" idx="1"/>
          </p:nvPr>
        </p:nvSpPr>
        <p:spPr bwMode="auto">
          <a:xfrm>
            <a:off x="468313" y="981075"/>
            <a:ext cx="8135937" cy="568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7" name="直線接點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030" name="直線接點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32" name="直線接點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cxnSp>
        <p:nvCxnSpPr>
          <p:cNvPr id="15" name="直線接點 14"/>
          <p:cNvCxnSpPr/>
          <p:nvPr userDrawn="1"/>
        </p:nvCxnSpPr>
        <p:spPr>
          <a:xfrm>
            <a:off x="214313" y="868363"/>
            <a:ext cx="8429625" cy="1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 userDrawn="1"/>
        </p:nvCxnSpPr>
        <p:spPr>
          <a:xfrm>
            <a:off x="188882" y="920737"/>
            <a:ext cx="8429684" cy="1588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橢圓 11"/>
          <p:cNvSpPr/>
          <p:nvPr userDrawn="1"/>
        </p:nvSpPr>
        <p:spPr>
          <a:xfrm>
            <a:off x="8636000" y="6230938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4" name="矩形 13"/>
          <p:cNvSpPr/>
          <p:nvPr userDrawn="1"/>
        </p:nvSpPr>
        <p:spPr>
          <a:xfrm>
            <a:off x="8405813" y="6230938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defRPr/>
            </a:pPr>
            <a:fld id="{598261DC-4F96-4556-9C28-A466A1AFAEC4}" type="slidenum">
              <a:rPr kumimoji="0" lang="zh-TW" altLang="en-US" sz="1800" smtClean="0">
                <a:solidFill>
                  <a:srgbClr val="862110"/>
                </a:solidFill>
                <a:latin typeface="Calibri" panose="020F0502020204030204" pitchFamily="34" charset="0"/>
              </a:rPr>
              <a:pPr eaLnBrk="1" hangingPunct="1">
                <a:defRPr/>
              </a:pPr>
              <a:t>‹#›</a:t>
            </a:fld>
            <a:r>
              <a:rPr kumimoji="0" lang="en-US" altLang="zh-TW" sz="1800" dirty="0">
                <a:solidFill>
                  <a:srgbClr val="862110"/>
                </a:solidFill>
                <a:latin typeface="Calibri" panose="020F0502020204030204" pitchFamily="34" charset="0"/>
              </a:rPr>
              <a:t>/18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112" r:id="rId2"/>
    <p:sldLayoutId id="2147484115" r:id="rId3"/>
    <p:sldLayoutId id="2147484113" r:id="rId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 cap="small">
          <a:solidFill>
            <a:schemeClr val="tx1"/>
          </a:solidFill>
          <a:latin typeface="Calibri" pitchFamily="34" charset="0"/>
          <a:ea typeface="標楷體" pitchFamily="65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9pPr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 2" panose="05020102010507070707" pitchFamily="18" charset="2"/>
        <a:buChar char="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563" algn="l" rtl="0" eaLnBrk="0" fontAlgn="base" hangingPunct="0">
        <a:spcBef>
          <a:spcPct val="20000"/>
        </a:spcBef>
        <a:spcAft>
          <a:spcPct val="0"/>
        </a:spcAft>
        <a:buClr>
          <a:srgbClr val="E0752F"/>
        </a:buClr>
        <a:buSzPct val="60000"/>
        <a:buFont typeface="Wingdings" panose="05000000000000000000" pitchFamily="2" charset="2"/>
        <a:buChar char="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7450" indent="-182563" algn="l" rtl="0" eaLnBrk="0" fontAlgn="base" hangingPunct="0">
        <a:spcBef>
          <a:spcPct val="20000"/>
        </a:spcBef>
        <a:spcAft>
          <a:spcPct val="0"/>
        </a:spcAft>
        <a:buClr>
          <a:srgbClr val="FEC3AE"/>
        </a:buClr>
        <a:buSzPct val="60000"/>
        <a:buFont typeface="Wingdings" panose="05000000000000000000" pitchFamily="2" charset="2"/>
        <a:buChar char="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62088" indent="-182563" algn="l" rtl="0" eaLnBrk="0" fontAlgn="base" hangingPunct="0">
        <a:spcBef>
          <a:spcPct val="20000"/>
        </a:spcBef>
        <a:spcAft>
          <a:spcPct val="0"/>
        </a:spcAft>
        <a:buClr>
          <a:srgbClr val="BDCAE9"/>
        </a:buClr>
        <a:buSzPct val="68000"/>
        <a:buFont typeface="Wingdings 2" panose="05020102010507070707" pitchFamily="18" charset="2"/>
        <a:buChar char="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vision.ee.ethz.ch/cvl/rrothe/imdb-wiki/" TargetMode="External"/><Relationship Id="rId2" Type="http://schemas.openxmlformats.org/officeDocument/2006/relationships/hyperlink" Target="https://www.vision.ee.ethz.ch/publications/papers/proceedings/eth_biwi_01229.pdf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vision.ee.ethz.ch/cvl/rrothe/imdb-wiki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consortium.ri.cmu.edu/ckagree/" TargetMode="External"/><Relationship Id="rId4" Type="http://schemas.openxmlformats.org/officeDocument/2006/relationships/hyperlink" Target="https://www.vision.ee.ethz.ch/publications/papers/proceedings/eth_biwi_01229.pdf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403350" y="1916113"/>
            <a:ext cx="6911975" cy="2089150"/>
          </a:xfrm>
        </p:spPr>
        <p:txBody>
          <a:bodyPr anchor="ctr">
            <a:normAutofit/>
          </a:bodyPr>
          <a:lstStyle/>
          <a:p>
            <a:pPr algn="ctr" eaLnBrk="1" hangingPunct="1">
              <a:defRPr/>
            </a:pPr>
            <a:r>
              <a:rPr lang="en-US" altLang="zh-TW" sz="4000" cap="none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Weekly Report</a:t>
            </a: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150" y="4005263"/>
            <a:ext cx="65532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Presenter: Sheng-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Hsing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Hsiao</a:t>
            </a:r>
          </a:p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Advisor: 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Jyh-Shing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Roger Jang</a:t>
            </a:r>
            <a:endParaRPr kumimoji="0" lang="en-US" altLang="zh-TW" sz="2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  <a:p>
            <a:pPr algn="ctr" eaLnBrk="1" hangingPunct="1">
              <a:defRPr/>
            </a:pPr>
            <a:r>
              <a:rPr kumimoji="0" lang="en-US" altLang="zh-TW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Dept. of CSIE, National Taiwan University, Taiwan</a:t>
            </a:r>
            <a:endParaRPr kumimoji="0" lang="en-US" altLang="zh-TW" sz="2000" baseline="30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cap="none" dirty="0"/>
              <a:t>Outline</a:t>
            </a:r>
            <a:endParaRPr lang="zh-TW" altLang="en-US" dirty="0"/>
          </a:p>
        </p:txBody>
      </p:sp>
      <p:sp>
        <p:nvSpPr>
          <p:cNvPr id="819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Compare Models</a:t>
            </a:r>
          </a:p>
          <a:p>
            <a:pPr>
              <a:defRPr/>
            </a:pPr>
            <a:r>
              <a:rPr lang="en-US" altLang="zh-TW" dirty="0"/>
              <a:t>Model for age / gender</a:t>
            </a:r>
          </a:p>
          <a:p>
            <a:pPr>
              <a:defRPr/>
            </a:pPr>
            <a:r>
              <a:rPr lang="en-US" altLang="zh-TW" dirty="0"/>
              <a:t>Demo</a:t>
            </a:r>
          </a:p>
          <a:p>
            <a:pPr>
              <a:defRPr/>
            </a:pPr>
            <a:endParaRPr lang="en-US" altLang="zh-TW" dirty="0"/>
          </a:p>
          <a:p>
            <a:pPr>
              <a:defRPr/>
            </a:pPr>
            <a:endParaRPr lang="en-US" altLang="zh-TW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C23E95-E868-F043-8216-DD6990A6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Compare Models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1F3DE2C-1977-F843-8820-4E8C4C895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15" y="2277689"/>
            <a:ext cx="3860800" cy="2984500"/>
          </a:xfrm>
          <a:prstGeom prst="rect">
            <a:avLst/>
          </a:prstGeom>
        </p:spPr>
      </p:pic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7B3C0431-57B5-A846-A3A7-0D92362B6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Test on CK+</a:t>
            </a: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FBE6ED68-1AE0-DC4E-AC35-56DF53BA7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324" y="2277689"/>
            <a:ext cx="3860800" cy="298450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E6373538-7A4F-774A-A091-74C3D7C66D3C}"/>
              </a:ext>
            </a:extLst>
          </p:cNvPr>
          <p:cNvSpPr txBox="1"/>
          <p:nvPr/>
        </p:nvSpPr>
        <p:spPr>
          <a:xfrm>
            <a:off x="1492732" y="5386642"/>
            <a:ext cx="18389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Accuracy: 73.28%</a:t>
            </a:r>
            <a:endParaRPr kumimoji="1"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C3253A3-72BE-4F42-B976-A40BF3C081A1}"/>
              </a:ext>
            </a:extLst>
          </p:cNvPr>
          <p:cNvSpPr txBox="1"/>
          <p:nvPr/>
        </p:nvSpPr>
        <p:spPr>
          <a:xfrm>
            <a:off x="5714908" y="5386642"/>
            <a:ext cx="15536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Accuracy: 75%</a:t>
            </a:r>
            <a:endParaRPr kumimoji="1"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5450662-09AD-D148-9D84-975B16036EC9}"/>
              </a:ext>
            </a:extLst>
          </p:cNvPr>
          <p:cNvSpPr txBox="1"/>
          <p:nvPr/>
        </p:nvSpPr>
        <p:spPr>
          <a:xfrm>
            <a:off x="1705129" y="1814682"/>
            <a:ext cx="1414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MobileNet</a:t>
            </a:r>
            <a:r>
              <a:rPr lang="en-US" altLang="zh-TW" dirty="0"/>
              <a:t> V1</a:t>
            </a:r>
            <a:endParaRPr kumimoji="1"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B8DEC02-8805-8D47-8491-EFA13AC1765B}"/>
              </a:ext>
            </a:extLst>
          </p:cNvPr>
          <p:cNvSpPr txBox="1"/>
          <p:nvPr/>
        </p:nvSpPr>
        <p:spPr>
          <a:xfrm>
            <a:off x="5488082" y="1814682"/>
            <a:ext cx="20072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InceptionResNet</a:t>
            </a:r>
            <a:r>
              <a:rPr lang="en-US" altLang="zh-TW" dirty="0"/>
              <a:t> V2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5033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3144B2-7594-7F46-BF96-45F9BA10A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Model for age / gender</a:t>
            </a:r>
            <a:endParaRPr kumimoji="1" lang="zh-TW" altLang="en-US" dirty="0"/>
          </a:p>
        </p:txBody>
      </p:sp>
      <p:sp>
        <p:nvSpPr>
          <p:cNvPr id="6" name="內容版面配置區 6">
            <a:extLst>
              <a:ext uri="{FF2B5EF4-FFF2-40B4-BE49-F238E27FC236}">
                <a16:creationId xmlns:a16="http://schemas.microsoft.com/office/drawing/2014/main" id="{91E0B5EF-03FA-0E41-897F-808829AFF5AA}"/>
              </a:ext>
            </a:extLst>
          </p:cNvPr>
          <p:cNvSpPr txBox="1">
            <a:spLocks/>
          </p:cNvSpPr>
          <p:nvPr/>
        </p:nvSpPr>
        <p:spPr bwMode="auto">
          <a:xfrm>
            <a:off x="468313" y="981075"/>
            <a:ext cx="8135937" cy="3023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"/>
              <a:defRPr sz="2600" b="1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9763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E0752F"/>
              </a:buClr>
              <a:buSzPct val="60000"/>
              <a:buFont typeface="Wingdings" panose="05000000000000000000" pitchFamily="2" charset="2"/>
              <a:buChar char="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EC3AE"/>
              </a:buClr>
              <a:buSzPct val="60000"/>
              <a:buFont typeface="Wingdings" panose="05000000000000000000" pitchFamily="2" charset="2"/>
              <a:buChar char="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DCAE9"/>
              </a:buClr>
              <a:buSzPct val="68000"/>
              <a:buFont typeface="Wingdings 2" panose="05020102010507070707" pitchFamily="18" charset="2"/>
              <a:buChar char="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altLang="zh-TW" dirty="0"/>
              <a:t>Paper:</a:t>
            </a:r>
          </a:p>
          <a:p>
            <a:pPr lvl="1"/>
            <a:r>
              <a:rPr lang="en-US" altLang="zh-TW" dirty="0">
                <a:solidFill>
                  <a:srgbClr val="333333"/>
                </a:solidFill>
                <a:hlinkClick r:id="rId2"/>
              </a:rPr>
              <a:t>DEX: Deep EXpectation of apparent age from a single image</a:t>
            </a:r>
            <a:endParaRPr kumimoji="0" lang="en-US" altLang="zh-TW" dirty="0"/>
          </a:p>
          <a:p>
            <a:r>
              <a:rPr kumimoji="0" lang="en-US" altLang="zh-TW" dirty="0"/>
              <a:t>Dataset:</a:t>
            </a:r>
          </a:p>
          <a:p>
            <a:pPr lvl="1"/>
            <a:r>
              <a:rPr lang="en-US" altLang="zh-TW" dirty="0">
                <a:hlinkClick r:id="rId3"/>
              </a:rPr>
              <a:t>The IMDB-WIKI dataset</a:t>
            </a:r>
            <a:endParaRPr kumimoji="0" lang="en-US" altLang="zh-TW" dirty="0"/>
          </a:p>
          <a:p>
            <a:pPr marL="0" indent="0">
              <a:buNone/>
            </a:pPr>
            <a:endParaRPr lang="en-US" altLang="zh-TW" sz="23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marL="366713" lvl="1" indent="0">
              <a:buNone/>
            </a:pPr>
            <a:endParaRPr kumimoji="0" lang="en-US" altLang="zh-TW" dirty="0"/>
          </a:p>
          <a:p>
            <a:pPr lvl="1"/>
            <a:endParaRPr kumimoji="0"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4999A0F4-97F0-274F-8548-060825630C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067" y="3082415"/>
            <a:ext cx="7092280" cy="184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446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3144B2-7594-7F46-BF96-45F9BA10A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Model for age / gender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8881D826-8F65-A54D-BA86-6CFC1EB6D8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008" y="2481064"/>
            <a:ext cx="4064000" cy="304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34766E6-7C3F-9542-B3DE-6C85A555C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618" y="2481064"/>
            <a:ext cx="4064000" cy="3048000"/>
          </a:xfrm>
          <a:prstGeom prst="rect">
            <a:avLst/>
          </a:prstGeom>
        </p:spPr>
      </p:pic>
      <p:sp>
        <p:nvSpPr>
          <p:cNvPr id="6" name="內容版面配置區 6">
            <a:extLst>
              <a:ext uri="{FF2B5EF4-FFF2-40B4-BE49-F238E27FC236}">
                <a16:creationId xmlns:a16="http://schemas.microsoft.com/office/drawing/2014/main" id="{91E0B5EF-03FA-0E41-897F-808829AFF5AA}"/>
              </a:ext>
            </a:extLst>
          </p:cNvPr>
          <p:cNvSpPr txBox="1">
            <a:spLocks/>
          </p:cNvSpPr>
          <p:nvPr/>
        </p:nvSpPr>
        <p:spPr bwMode="auto">
          <a:xfrm>
            <a:off x="468313" y="981075"/>
            <a:ext cx="8135937" cy="3023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"/>
              <a:defRPr sz="2600" b="1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9763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E0752F"/>
              </a:buClr>
              <a:buSzPct val="60000"/>
              <a:buFont typeface="Wingdings" panose="05000000000000000000" pitchFamily="2" charset="2"/>
              <a:buChar char="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EC3AE"/>
              </a:buClr>
              <a:buSzPct val="60000"/>
              <a:buFont typeface="Wingdings" panose="05000000000000000000" pitchFamily="2" charset="2"/>
              <a:buChar char="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DCAE9"/>
              </a:buClr>
              <a:buSzPct val="68000"/>
              <a:buFont typeface="Wingdings 2" panose="05020102010507070707" pitchFamily="18" charset="2"/>
              <a:buChar char="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altLang="zh-TW" dirty="0"/>
              <a:t>Result:</a:t>
            </a:r>
          </a:p>
          <a:p>
            <a:pPr lvl="1"/>
            <a:r>
              <a:rPr kumimoji="0" lang="en-US" altLang="zh-TW" dirty="0"/>
              <a:t>Trained on MobileNetV1</a:t>
            </a:r>
          </a:p>
          <a:p>
            <a:endParaRPr kumimoji="0" lang="en-US" altLang="zh-TW" dirty="0"/>
          </a:p>
          <a:p>
            <a:pPr marL="0" indent="0">
              <a:buNone/>
            </a:pPr>
            <a:endParaRPr lang="en-US" altLang="zh-TW" sz="23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marL="366713" lvl="1" indent="0">
              <a:buNone/>
            </a:pPr>
            <a:endParaRPr kumimoji="0" lang="en-US" altLang="zh-TW" dirty="0"/>
          </a:p>
          <a:p>
            <a:pPr lvl="1"/>
            <a:endParaRPr kumimoji="0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6929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3144B2-7594-7F46-BF96-45F9BA10A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Model for age / gender</a:t>
            </a:r>
            <a:endParaRPr kumimoji="1" lang="zh-TW" altLang="en-US" dirty="0"/>
          </a:p>
        </p:txBody>
      </p:sp>
      <p:sp>
        <p:nvSpPr>
          <p:cNvPr id="6" name="內容版面配置區 6">
            <a:extLst>
              <a:ext uri="{FF2B5EF4-FFF2-40B4-BE49-F238E27FC236}">
                <a16:creationId xmlns:a16="http://schemas.microsoft.com/office/drawing/2014/main" id="{91E0B5EF-03FA-0E41-897F-808829AFF5AA}"/>
              </a:ext>
            </a:extLst>
          </p:cNvPr>
          <p:cNvSpPr txBox="1">
            <a:spLocks/>
          </p:cNvSpPr>
          <p:nvPr/>
        </p:nvSpPr>
        <p:spPr bwMode="auto">
          <a:xfrm>
            <a:off x="468313" y="981075"/>
            <a:ext cx="8135937" cy="3023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"/>
              <a:defRPr sz="2600" b="1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9763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E0752F"/>
              </a:buClr>
              <a:buSzPct val="60000"/>
              <a:buFont typeface="Wingdings" panose="05000000000000000000" pitchFamily="2" charset="2"/>
              <a:buChar char="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EC3AE"/>
              </a:buClr>
              <a:buSzPct val="60000"/>
              <a:buFont typeface="Wingdings" panose="05000000000000000000" pitchFamily="2" charset="2"/>
              <a:buChar char="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DCAE9"/>
              </a:buClr>
              <a:buSzPct val="68000"/>
              <a:buFont typeface="Wingdings 2" panose="05020102010507070707" pitchFamily="18" charset="2"/>
              <a:buChar char="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altLang="zh-TW" dirty="0"/>
              <a:t>Result:</a:t>
            </a:r>
          </a:p>
          <a:p>
            <a:pPr lvl="1"/>
            <a:r>
              <a:rPr kumimoji="0" lang="en-US" altLang="zh-TW" dirty="0"/>
              <a:t>Trained on MobileNetV1</a:t>
            </a:r>
          </a:p>
          <a:p>
            <a:endParaRPr kumimoji="0" lang="en-US" altLang="zh-TW" dirty="0"/>
          </a:p>
          <a:p>
            <a:pPr marL="0" indent="0">
              <a:buNone/>
            </a:pPr>
            <a:endParaRPr lang="en-US" altLang="zh-TW" sz="23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marL="366713" lvl="1" indent="0">
              <a:buNone/>
            </a:pPr>
            <a:endParaRPr kumimoji="0" lang="en-US" altLang="zh-TW" dirty="0"/>
          </a:p>
          <a:p>
            <a:pPr lvl="1"/>
            <a:endParaRPr kumimoji="0"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9990AED-F409-9D46-87BE-BBA1FAA5BF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112" y="2055613"/>
            <a:ext cx="5430167" cy="416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209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F0756845-303E-1F47-849C-0BF705849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/>
          <a:p>
            <a:pPr>
              <a:defRPr/>
            </a:pPr>
            <a:r>
              <a:rPr lang="en-US" altLang="zh-TW" cap="none" dirty="0"/>
              <a:t>Related Work</a:t>
            </a:r>
            <a:endParaRPr lang="zh-TW" altLang="en-US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F8B8A44-B469-614A-8FB9-F5C754A05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5"/>
            <a:ext cx="8207375" cy="5688013"/>
          </a:xfrm>
        </p:spPr>
        <p:txBody>
          <a:bodyPr/>
          <a:lstStyle/>
          <a:p>
            <a:pPr>
              <a:defRPr/>
            </a:pPr>
            <a:r>
              <a:rPr lang="en-US" altLang="zh-TW" dirty="0"/>
              <a:t>Reference</a:t>
            </a:r>
          </a:p>
          <a:p>
            <a:pPr lvl="1"/>
            <a:r>
              <a:rPr lang="en-US" altLang="zh-TW" dirty="0">
                <a:hlinkClick r:id="rId3"/>
              </a:rPr>
              <a:t>The IMDB-WIKI dataset</a:t>
            </a:r>
            <a:endParaRPr lang="en-US" altLang="zh-TW" dirty="0"/>
          </a:p>
          <a:p>
            <a:pPr lvl="1">
              <a:defRPr/>
            </a:pPr>
            <a:r>
              <a:rPr lang="en-US" altLang="zh-TW" dirty="0">
                <a:hlinkClick r:id="rId4"/>
              </a:rPr>
              <a:t>Rothe, Rasmus, Radu Timofte, and Luc Van Gool. "</a:t>
            </a:r>
            <a:r>
              <a:rPr lang="en-US" altLang="zh-TW" dirty="0" err="1">
                <a:hlinkClick r:id="rId4"/>
              </a:rPr>
              <a:t>Dex</a:t>
            </a:r>
            <a:r>
              <a:rPr lang="en-US" altLang="zh-TW" dirty="0">
                <a:hlinkClick r:id="rId4"/>
              </a:rPr>
              <a:t>: Deep expectation of apparent age from a single image." </a:t>
            </a:r>
            <a:r>
              <a:rPr lang="en-US" altLang="zh-TW" i="1" dirty="0">
                <a:hlinkClick r:id="rId4"/>
              </a:rPr>
              <a:t>Proceedings of the IEEE International Conference on Computer Vision Workshops</a:t>
            </a:r>
            <a:r>
              <a:rPr lang="en-US" altLang="zh-TW" dirty="0">
                <a:hlinkClick r:id="rId4"/>
              </a:rPr>
              <a:t>. 2015.</a:t>
            </a:r>
            <a:endParaRPr lang="en-US" altLang="zh-TW" dirty="0">
              <a:hlinkClick r:id="rId5"/>
            </a:endParaRPr>
          </a:p>
          <a:p>
            <a:pPr lvl="1"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8995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 algn="ctr">
              <a:buFont typeface="Wingdings" panose="05000000000000000000" pitchFamily="2" charset="2"/>
              <a:buNone/>
              <a:defRPr/>
            </a:pPr>
            <a:r>
              <a:rPr lang="en-US" altLang="zh-TW" i="1" dirty="0"/>
              <a:t>Thank you for your attention</a:t>
            </a:r>
            <a:endParaRPr lang="zh-TW" altLang="en-US" i="1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壁窗">
  <a:themeElements>
    <a:clrScheme name="壁窗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自訂 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壁窗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53263</TotalTime>
  <Words>127</Words>
  <Application>Microsoft Macintosh PowerPoint</Application>
  <PresentationFormat>如螢幕大小 (4:3)</PresentationFormat>
  <Paragraphs>39</Paragraphs>
  <Slides>8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7" baseType="lpstr">
      <vt:lpstr>新細明體</vt:lpstr>
      <vt:lpstr>標楷體</vt:lpstr>
      <vt:lpstr>Arial</vt:lpstr>
      <vt:lpstr>Calibri</vt:lpstr>
      <vt:lpstr>Helvetica Neue</vt:lpstr>
      <vt:lpstr>Times New Roman</vt:lpstr>
      <vt:lpstr>Wingdings</vt:lpstr>
      <vt:lpstr>Wingdings 2</vt:lpstr>
      <vt:lpstr>壁窗</vt:lpstr>
      <vt:lpstr>Weekly Report</vt:lpstr>
      <vt:lpstr>Outline</vt:lpstr>
      <vt:lpstr>Compare Models</vt:lpstr>
      <vt:lpstr>Model for age / gender</vt:lpstr>
      <vt:lpstr>Model for age / gender</vt:lpstr>
      <vt:lpstr>Model for age / gender</vt:lpstr>
      <vt:lpstr>Related Work</vt:lpstr>
      <vt:lpstr>PowerPoint 簡報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NTHU CS Dept., Ph.D. Dissertation Presentation  Discovering Discriminative Features with Applications to Music Genre/Mood Classification</dc:title>
  <dc:creator>E C</dc:creator>
  <cp:lastModifiedBy>kevin hsiao</cp:lastModifiedBy>
  <cp:revision>4042</cp:revision>
  <dcterms:created xsi:type="dcterms:W3CDTF">2008-11-09T17:03:56Z</dcterms:created>
  <dcterms:modified xsi:type="dcterms:W3CDTF">2018-11-13T06:28:08Z</dcterms:modified>
</cp:coreProperties>
</file>